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6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9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8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emf"/><Relationship Id="rId3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03 – Linear 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Slides by Zia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30" y="1895087"/>
            <a:ext cx="5375153" cy="6159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55" y="4312436"/>
            <a:ext cx="7133411" cy="507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1671" y="2862276"/>
            <a:ext cx="395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predictors in regression.</a:t>
            </a:r>
          </a:p>
          <a:p>
            <a:r>
              <a:rPr lang="en-US" dirty="0" smtClean="0"/>
              <a:t>Adjust for correlation among predictors.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5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Minimize RSS To Estimate Regression Coefficients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955799"/>
            <a:ext cx="5349481" cy="1621693"/>
          </a:xfrm>
          <a:prstGeom prst="rect">
            <a:avLst/>
          </a:prstGeom>
        </p:spPr>
      </p:pic>
      <p:pic>
        <p:nvPicPr>
          <p:cNvPr id="4" name="Picture 3" descr="3.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59" y="2856644"/>
            <a:ext cx="5052500" cy="4001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7055" y="4301184"/>
            <a:ext cx="2061966" cy="928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Fits a least squares plane or </a:t>
            </a:r>
            <a:r>
              <a:rPr lang="en-US" dirty="0" err="1" smtClean="0"/>
              <a:t>hyperplane</a:t>
            </a:r>
            <a:r>
              <a:rPr lang="en-US" dirty="0" smtClean="0"/>
              <a:t> to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5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there a relationship between response and predictors?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19" y="1994981"/>
            <a:ext cx="3997781" cy="7495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426" y="1720474"/>
            <a:ext cx="169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19" y="3286144"/>
            <a:ext cx="4560145" cy="660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426" y="2974289"/>
            <a:ext cx="23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18" y="4525847"/>
            <a:ext cx="3475099" cy="1222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2837" y="4915639"/>
            <a:ext cx="3359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F-statistic</a:t>
            </a:r>
          </a:p>
          <a:p>
            <a:endParaRPr lang="en-US" dirty="0"/>
          </a:p>
          <a:p>
            <a:r>
              <a:rPr lang="en-US" dirty="0" smtClean="0"/>
              <a:t>If F-statistic is  &gt; 1 then more evidence against the null.</a:t>
            </a:r>
          </a:p>
        </p:txBody>
      </p:sp>
    </p:spTree>
    <p:extLst>
      <p:ext uri="{BB962C8B-B14F-4D97-AF65-F5344CB8AC3E}">
        <p14:creationId xmlns:p14="http://schemas.microsoft.com/office/powerpoint/2010/main" val="178675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F-statistic for comparing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29" y="1910190"/>
            <a:ext cx="6214010" cy="697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4" y="3610035"/>
            <a:ext cx="2862320" cy="936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329" y="4990410"/>
            <a:ext cx="634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adding q predictors to the model have a significant effect.</a:t>
            </a:r>
          </a:p>
          <a:p>
            <a:endParaRPr lang="en-US" dirty="0"/>
          </a:p>
          <a:p>
            <a:r>
              <a:rPr lang="en-US" dirty="0" smtClean="0"/>
              <a:t>Do these q new predictors have a significant effect, control for the remaining (p – q) predictors?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3464" y="1417638"/>
            <a:ext cx="339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 for p-q predictors: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4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Residual Standard Error for Multiple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12" y="2097245"/>
            <a:ext cx="4642696" cy="1586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9197" y="4219257"/>
            <a:ext cx="6418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Models with more variables can have higher RSE if increase in RSS is small relative to p (number of predictors). </a:t>
            </a:r>
          </a:p>
          <a:p>
            <a:endParaRPr lang="en-US" dirty="0" smtClean="0"/>
          </a:p>
          <a:p>
            <a:r>
              <a:rPr lang="en-US" dirty="0" smtClean="0"/>
              <a:t>Measures model fit to data. </a:t>
            </a:r>
          </a:p>
        </p:txBody>
      </p:sp>
    </p:spTree>
    <p:extLst>
      <p:ext uri="{BB962C8B-B14F-4D97-AF65-F5344CB8AC3E}">
        <p14:creationId xmlns:p14="http://schemas.microsoft.com/office/powerpoint/2010/main" val="29517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Qualitative Predictors (or Categorical Predictors) with 2 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30881"/>
            <a:ext cx="4151404" cy="1123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4013" y="2238689"/>
            <a:ext cx="177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Dummy variable.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2" y="3546536"/>
            <a:ext cx="7472411" cy="1218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0290" y="5024876"/>
            <a:ext cx="763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 the average credit card balance for males</a:t>
            </a:r>
          </a:p>
          <a:p>
            <a:r>
              <a:rPr lang="en-US" dirty="0" smtClean="0"/>
              <a:t>Beta0 + Beta1 = average credit card balance for females</a:t>
            </a:r>
          </a:p>
          <a:p>
            <a:r>
              <a:rPr lang="en-US" dirty="0" smtClean="0"/>
              <a:t>Beta1 = average difference between credit card balances for males and females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486" y="3277093"/>
            <a:ext cx="287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here is credit card balance.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1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Qualitative Predictor with 2 Levels: Alternate Coding Scheme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28" y="1893380"/>
            <a:ext cx="4766891" cy="1165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4" y="3204177"/>
            <a:ext cx="6519865" cy="864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5694" y="4383112"/>
            <a:ext cx="668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overall average credit card balance</a:t>
            </a:r>
          </a:p>
          <a:p>
            <a:r>
              <a:rPr lang="en-US" dirty="0"/>
              <a:t>b</a:t>
            </a:r>
            <a:r>
              <a:rPr lang="en-US" dirty="0" smtClean="0"/>
              <a:t>eta1 = amount females are above average and males below average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8439" y="5666640"/>
            <a:ext cx="641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coding scheme gives predictors a different interpretation.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7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than 2 Levels for Qualitative (or Categorical) Predictors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0" y="1552006"/>
            <a:ext cx="4240260" cy="961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99" y="2562485"/>
            <a:ext cx="4002205" cy="864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2162" y="1552006"/>
            <a:ext cx="3113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</a:t>
            </a:r>
          </a:p>
          <a:p>
            <a:r>
              <a:rPr lang="en-US" dirty="0" smtClean="0"/>
              <a:t>ethnicity  = { Asian, Caucasian, African American }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20" y="3722126"/>
            <a:ext cx="7586209" cy="975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694816"/>
            <a:ext cx="293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is credit card balance again.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7957" y="4861011"/>
            <a:ext cx="6867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average credit card balance for African Americans</a:t>
            </a:r>
          </a:p>
          <a:p>
            <a:r>
              <a:rPr lang="en-US" dirty="0"/>
              <a:t>b</a:t>
            </a:r>
            <a:r>
              <a:rPr lang="en-US" dirty="0" smtClean="0"/>
              <a:t>eta1 = difference between African American and Asian categories</a:t>
            </a:r>
          </a:p>
          <a:p>
            <a:r>
              <a:rPr lang="en-US" dirty="0" smtClean="0"/>
              <a:t>beta2 = difference between African American and Caucasian categories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4699" y="5811650"/>
            <a:ext cx="777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Coding schemes allow certain contrasts and change interpretation of the betas.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792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Linear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51708"/>
            <a:ext cx="3998755" cy="724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0148" y="1897983"/>
            <a:ext cx="431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linear model is additive and linear.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2" y="2690535"/>
            <a:ext cx="5629292" cy="664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5027" y="3354665"/>
            <a:ext cx="334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adds an interaction term.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984" y="3723997"/>
            <a:ext cx="5277694" cy="884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3027" y="4069057"/>
            <a:ext cx="130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Re-write as: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13852" y="4717319"/>
            <a:ext cx="456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Adjusting X</a:t>
            </a:r>
            <a:r>
              <a:rPr lang="en-US" baseline="-25000" dirty="0" smtClean="0"/>
              <a:t>2</a:t>
            </a:r>
            <a:r>
              <a:rPr lang="en-US" dirty="0" smtClean="0"/>
              <a:t> will change the impact of X</a:t>
            </a:r>
            <a:r>
              <a:rPr lang="en-US" baseline="-25000" dirty="0" smtClean="0"/>
              <a:t>1</a:t>
            </a:r>
            <a:r>
              <a:rPr lang="en-US" dirty="0" smtClean="0"/>
              <a:t> on 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7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Interaction: Example for Quantitative Predictors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21" y="1725460"/>
            <a:ext cx="7719060" cy="734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8439" y="2867456"/>
            <a:ext cx="709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of adding additional assembly lines will increase with more workers.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98" y="3976799"/>
            <a:ext cx="6660027" cy="774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4901325"/>
            <a:ext cx="792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beta3 is increase in effectiveness of TV advertising for a unit increase in radio advertising and vice-versa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8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pic>
        <p:nvPicPr>
          <p:cNvPr id="5" name="Picture 4" descr="3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5" y="1417638"/>
            <a:ext cx="5907738" cy="3808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1" y="5542301"/>
            <a:ext cx="2283807" cy="697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03" y="5748797"/>
            <a:ext cx="2696601" cy="412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7155" y="2553402"/>
            <a:ext cx="159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Residuals</a:t>
            </a:r>
          </a:p>
          <a:p>
            <a:r>
              <a:rPr lang="en-US" dirty="0" smtClean="0"/>
              <a:t>Thin blue lines.</a:t>
            </a:r>
          </a:p>
        </p:txBody>
      </p:sp>
    </p:spTree>
    <p:extLst>
      <p:ext uri="{BB962C8B-B14F-4D97-AF65-F5344CB8AC3E}">
        <p14:creationId xmlns:p14="http://schemas.microsoft.com/office/powerpoint/2010/main" val="80365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Interaction: Between Quantitative and Qualitative Variable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08" y="1317690"/>
            <a:ext cx="6903557" cy="1426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922073"/>
            <a:ext cx="836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interaction: Common slope between students and non-students relating income to credit card balance. Yet, intercept is different.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07" y="3714210"/>
            <a:ext cx="6949211" cy="1556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108" y="5625677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Interaction between income and student status allows different slopes and intercepts.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1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Interaction Between Income and Student Status</a:t>
            </a:r>
            <a:endParaRPr lang="en-US" dirty="0"/>
          </a:p>
        </p:txBody>
      </p:sp>
      <p:pic>
        <p:nvPicPr>
          <p:cNvPr id="3" name="Picture 2" descr="3.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4" y="1417638"/>
            <a:ext cx="7327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1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67" y="2241799"/>
            <a:ext cx="7441617" cy="33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7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Residual Plots and Nonlinearity</a:t>
            </a:r>
            <a:endParaRPr lang="en-US" dirty="0"/>
          </a:p>
        </p:txBody>
      </p:sp>
      <p:pic>
        <p:nvPicPr>
          <p:cNvPr id="3" name="Picture 2" descr="3.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6" y="1164336"/>
            <a:ext cx="7327900" cy="4000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9196" y="5311622"/>
            <a:ext cx="395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Residuals in left plot reveal nonlinearity.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010" y="5311622"/>
            <a:ext cx="2399847" cy="61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0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Correlated Errors</a:t>
            </a:r>
            <a:endParaRPr lang="en-US" dirty="0"/>
          </a:p>
        </p:txBody>
      </p:sp>
      <p:pic>
        <p:nvPicPr>
          <p:cNvPr id="3" name="Picture 2" descr="3.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5" y="1417638"/>
            <a:ext cx="5680648" cy="51194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5560" y="1788747"/>
            <a:ext cx="2239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Leads to underestimated standard errors.</a:t>
            </a:r>
          </a:p>
          <a:p>
            <a:endParaRPr lang="en-US" dirty="0"/>
          </a:p>
          <a:p>
            <a:r>
              <a:rPr lang="en-US" dirty="0" smtClean="0"/>
              <a:t>Rho here is the correlation between successive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Non-Constant Variance of Error</a:t>
            </a:r>
            <a:endParaRPr lang="en-US" dirty="0"/>
          </a:p>
        </p:txBody>
      </p:sp>
      <p:pic>
        <p:nvPicPr>
          <p:cNvPr id="3" name="Picture 2" descr="3.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1" y="1014135"/>
            <a:ext cx="6459074" cy="3526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804" y="4540319"/>
            <a:ext cx="695545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Heteroscedasticity</a:t>
            </a:r>
            <a:r>
              <a:rPr lang="en-US" dirty="0" smtClean="0"/>
              <a:t> = non-constant variance of error terms</a:t>
            </a:r>
          </a:p>
          <a:p>
            <a:endParaRPr lang="en-US" dirty="0"/>
          </a:p>
          <a:p>
            <a:r>
              <a:rPr lang="en-US" dirty="0" smtClean="0"/>
              <a:t>Possible fix. Transform response here log(Y). </a:t>
            </a:r>
          </a:p>
          <a:p>
            <a:endParaRPr lang="en-US" dirty="0"/>
          </a:p>
          <a:p>
            <a:r>
              <a:rPr lang="en-US" dirty="0" smtClean="0"/>
              <a:t>Another fix. If you know variance of each observation, fit using a weight. </a:t>
            </a:r>
          </a:p>
          <a:p>
            <a:r>
              <a:rPr lang="en-US" dirty="0" smtClean="0"/>
              <a:t>Higher weight for smaller variance.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1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Outliers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9405" y="1435640"/>
            <a:ext cx="566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Lead to over estimation of RSE and R</a:t>
            </a:r>
            <a:r>
              <a:rPr lang="en-US" sz="2800" baseline="30000" dirty="0" smtClean="0"/>
              <a:t>2</a:t>
            </a:r>
            <a:endParaRPr lang="en-US" sz="2800" baseline="30000" dirty="0"/>
          </a:p>
        </p:txBody>
      </p:sp>
      <p:pic>
        <p:nvPicPr>
          <p:cNvPr id="4" name="Picture 3" descr="3.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4" y="2170124"/>
            <a:ext cx="8444046" cy="3073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5122" y="5275836"/>
            <a:ext cx="7222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Y value that is well outside what is predicted from linear regression.</a:t>
            </a:r>
          </a:p>
          <a:p>
            <a:endParaRPr lang="en-US" dirty="0" smtClean="0"/>
          </a:p>
          <a:p>
            <a:r>
              <a:rPr lang="en-US" dirty="0" smtClean="0"/>
              <a:t>Can be identified in residual plots.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1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High Leverage Points</a:t>
            </a:r>
            <a:endParaRPr lang="en-US" dirty="0"/>
          </a:p>
        </p:txBody>
      </p:sp>
      <p:pic>
        <p:nvPicPr>
          <p:cNvPr id="3" name="Picture 2" descr="3.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19"/>
            <a:ext cx="8623644" cy="3142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8358" y="4116519"/>
            <a:ext cx="7238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has reasonable predicted value,</a:t>
            </a:r>
            <a:r>
              <a:rPr lang="en-US" dirty="0"/>
              <a:t> </a:t>
            </a:r>
            <a:r>
              <a:rPr lang="en-US" dirty="0" smtClean="0"/>
              <a:t>but has an unusual predictor X value.</a:t>
            </a:r>
          </a:p>
          <a:p>
            <a:r>
              <a:rPr lang="en-US" dirty="0" smtClean="0"/>
              <a:t>High leverage point will influence the fit.</a:t>
            </a:r>
          </a:p>
          <a:p>
            <a:r>
              <a:rPr lang="en-US" dirty="0" smtClean="0"/>
              <a:t>More pronounced problem in multiple linear regression.</a:t>
            </a:r>
          </a:p>
          <a:p>
            <a:r>
              <a:rPr lang="en-US" dirty="0" smtClean="0"/>
              <a:t>Can be addressed in part by computing leverage statistics e.g.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30" y="5473039"/>
            <a:ext cx="3731089" cy="11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Collinear Points</a:t>
            </a:r>
            <a:endParaRPr lang="en-US" dirty="0"/>
          </a:p>
        </p:txBody>
      </p:sp>
      <p:pic>
        <p:nvPicPr>
          <p:cNvPr id="3" name="Picture 2" descr="3.1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3" y="1417638"/>
            <a:ext cx="6627173" cy="3617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7135" y="5035592"/>
            <a:ext cx="423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or more predictors are closely related.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RSS for as a function of values for betas for collinear predictors </a:t>
            </a:r>
            <a:endParaRPr lang="en-US" dirty="0"/>
          </a:p>
        </p:txBody>
      </p:sp>
      <p:pic>
        <p:nvPicPr>
          <p:cNvPr id="3" name="Picture 2" descr="3.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30" y="1239614"/>
            <a:ext cx="6336108" cy="34680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114" y="4593840"/>
            <a:ext cx="766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betas for which RSS is minimized. </a:t>
            </a:r>
          </a:p>
          <a:p>
            <a:r>
              <a:rPr lang="en-US" dirty="0" smtClean="0"/>
              <a:t>Causes standard errors of betas to be high and you won’t detect non-zero betas.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240171"/>
            <a:ext cx="3278309" cy="975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3932" y="5420858"/>
            <a:ext cx="4562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Diagnose by removing predictor and computing variance inflation factor.</a:t>
            </a:r>
          </a:p>
          <a:p>
            <a:endParaRPr lang="en-US" dirty="0"/>
          </a:p>
          <a:p>
            <a:r>
              <a:rPr lang="en-US" dirty="0" smtClean="0"/>
              <a:t>Regress predictor onto each other predictor. </a:t>
            </a:r>
          </a:p>
        </p:txBody>
      </p:sp>
    </p:spTree>
    <p:extLst>
      <p:ext uri="{BB962C8B-B14F-4D97-AF65-F5344CB8AC3E}">
        <p14:creationId xmlns:p14="http://schemas.microsoft.com/office/powerpoint/2010/main" val="424649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Sum of Squares (RSS)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46" y="1651708"/>
            <a:ext cx="3419988" cy="573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804" y="1658699"/>
            <a:ext cx="141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16" y="2225693"/>
            <a:ext cx="2722456" cy="693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7794" y="2368735"/>
            <a:ext cx="4638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Residual – difference between </a:t>
            </a:r>
            <a:r>
              <a:rPr lang="en-US" dirty="0" err="1" smtClean="0"/>
              <a:t>ith</a:t>
            </a:r>
            <a:r>
              <a:rPr lang="en-US" dirty="0" smtClean="0"/>
              <a:t> observed response value and </a:t>
            </a:r>
            <a:r>
              <a:rPr lang="en-US" dirty="0" err="1" smtClean="0"/>
              <a:t>ith</a:t>
            </a:r>
            <a:r>
              <a:rPr lang="en-US" dirty="0" smtClean="0"/>
              <a:t> predicted value from linear model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880" y="3657017"/>
            <a:ext cx="3550983" cy="5622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634" y="4219256"/>
            <a:ext cx="475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 sum of squares. </a:t>
            </a:r>
          </a:p>
          <a:p>
            <a:endParaRPr lang="en-US" dirty="0"/>
          </a:p>
          <a:p>
            <a:r>
              <a:rPr lang="en-US" dirty="0" smtClean="0"/>
              <a:t>Least squares fit choses betas that minimize RSS.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73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Powerful technique.</a:t>
            </a:r>
          </a:p>
          <a:p>
            <a:r>
              <a:rPr lang="en-US" dirty="0" smtClean="0"/>
              <a:t>Interpretability is high.</a:t>
            </a:r>
          </a:p>
          <a:p>
            <a:r>
              <a:rPr lang="en-US" dirty="0" smtClean="0"/>
              <a:t>The first technique you should consider using when addressing data analysis problems.</a:t>
            </a:r>
          </a:p>
          <a:p>
            <a:r>
              <a:rPr lang="en-US" dirty="0" smtClean="0"/>
              <a:t>Important to use diagnostics to avoid incorrect inferences.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3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</a:t>
            </a:r>
            <a:endParaRPr lang="en-US" dirty="0"/>
          </a:p>
        </p:txBody>
      </p:sp>
      <p:pic>
        <p:nvPicPr>
          <p:cNvPr id="3" name="Picture 2" descr="3.2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0" y="1078709"/>
            <a:ext cx="3509221" cy="3509221"/>
          </a:xfrm>
          <a:prstGeom prst="rect">
            <a:avLst/>
          </a:prstGeom>
        </p:spPr>
      </p:pic>
      <p:pic>
        <p:nvPicPr>
          <p:cNvPr id="4" name="Picture 3" descr="3.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98" y="1078709"/>
            <a:ext cx="3469266" cy="3577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28" y="4656202"/>
            <a:ext cx="3940070" cy="1570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871" y="5393549"/>
            <a:ext cx="392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Minimize RSS (derived using some </a:t>
            </a:r>
            <a:r>
              <a:rPr lang="en-US" dirty="0" err="1" smtClean="0"/>
              <a:t>calc</a:t>
            </a:r>
            <a:r>
              <a:rPr lang="en-US" dirty="0" smtClean="0"/>
              <a:t>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5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Regression Line</a:t>
            </a:r>
            <a:endParaRPr lang="en-US" dirty="0"/>
          </a:p>
        </p:txBody>
      </p:sp>
      <p:pic>
        <p:nvPicPr>
          <p:cNvPr id="3" name="Picture 2" descr="3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20" y="1171856"/>
            <a:ext cx="6377074" cy="3293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730" y="4413366"/>
            <a:ext cx="835907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 regression line is unobserved true relationship.</a:t>
            </a:r>
          </a:p>
          <a:p>
            <a:r>
              <a:rPr lang="en-US" dirty="0" smtClean="0"/>
              <a:t>Blue is the least square regression line for a sample.</a:t>
            </a:r>
          </a:p>
          <a:p>
            <a:r>
              <a:rPr lang="en-US" dirty="0" smtClean="0"/>
              <a:t>Light blue lines are least squares regression lines for many samples.</a:t>
            </a:r>
          </a:p>
          <a:p>
            <a:r>
              <a:rPr lang="en-US" dirty="0" smtClean="0"/>
              <a:t>If we average these regression lines over a large number of data sets, the result approaches population regression line.</a:t>
            </a:r>
          </a:p>
          <a:p>
            <a:r>
              <a:rPr lang="en-US" dirty="0" smtClean="0"/>
              <a:t>Least squares estimate of parameters is </a:t>
            </a:r>
            <a:r>
              <a:rPr lang="en-US" b="1" dirty="0" smtClean="0"/>
              <a:t>unbiased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1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2636308" cy="1026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9777" y="1597583"/>
            <a:ext cx="5861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error of the mean. </a:t>
            </a:r>
          </a:p>
          <a:p>
            <a:r>
              <a:rPr lang="en-US" dirty="0" smtClean="0"/>
              <a:t>Average amount estimate of mean differs from actual mean.</a:t>
            </a:r>
          </a:p>
          <a:p>
            <a:r>
              <a:rPr lang="en-US" dirty="0" smtClean="0"/>
              <a:t>Shrinks with larger 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607" y="2813497"/>
            <a:ext cx="28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simple  linear regression: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07" y="3561517"/>
            <a:ext cx="7063821" cy="8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9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Confidence Intervals and Hypothesis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6" y="1612654"/>
            <a:ext cx="3418709" cy="599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2275" y="1797320"/>
            <a:ext cx="243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95% confidence interval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7" y="3165040"/>
            <a:ext cx="6702076" cy="5931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763" y="2949384"/>
            <a:ext cx="169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093010"/>
            <a:ext cx="6159004" cy="494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6763" y="3908344"/>
            <a:ext cx="23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093" y="3164500"/>
            <a:ext cx="2110734" cy="593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978" y="4010139"/>
            <a:ext cx="1503303" cy="535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99" y="5031064"/>
            <a:ext cx="1870741" cy="10179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62385" y="5393549"/>
            <a:ext cx="517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T-statistic, t distribution with n-2 degrees of freedom</a:t>
            </a:r>
          </a:p>
          <a:p>
            <a:endParaRPr lang="en-US" dirty="0"/>
          </a:p>
          <a:p>
            <a:r>
              <a:rPr lang="en-US" dirty="0" smtClean="0"/>
              <a:t>Probability of observing a beta-hat not equal to 0. </a:t>
            </a:r>
          </a:p>
        </p:txBody>
      </p:sp>
    </p:spTree>
    <p:extLst>
      <p:ext uri="{BB962C8B-B14F-4D97-AF65-F5344CB8AC3E}">
        <p14:creationId xmlns:p14="http://schemas.microsoft.com/office/powerpoint/2010/main" val="246057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-value and rejecting the null hypothesis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102800"/>
            <a:ext cx="7667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p-value indicates how unlikely it is to observe a beta-hat not equal to zero by chance.</a:t>
            </a:r>
          </a:p>
          <a:p>
            <a:endParaRPr lang="en-US" dirty="0"/>
          </a:p>
          <a:p>
            <a:r>
              <a:rPr lang="en-US" dirty="0" smtClean="0"/>
              <a:t>If p-value is small enough, we can reject the null hypothesis and say significant relationship exists between X and 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2" y="3622406"/>
            <a:ext cx="5679072" cy="1023437"/>
          </a:xfrm>
          <a:prstGeom prst="rect">
            <a:avLst/>
          </a:prstGeom>
        </p:spPr>
      </p:pic>
      <p:pic>
        <p:nvPicPr>
          <p:cNvPr id="5" name="Picture 4" descr="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0" y="4929961"/>
            <a:ext cx="2990534" cy="19280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527" y="5079493"/>
            <a:ext cx="4356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TV advertising is significantly associated with sales.</a:t>
            </a:r>
          </a:p>
          <a:p>
            <a:endParaRPr lang="en-US" dirty="0" smtClean="0"/>
          </a:p>
          <a:p>
            <a:r>
              <a:rPr lang="en-US" dirty="0" smtClean="0"/>
              <a:t>(intercept) in the absence of TV expenditure sales is significantly non-zero.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03" y="4704047"/>
            <a:ext cx="2696601" cy="41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8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Residual Standard Error (RSE) and R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5830"/>
            <a:ext cx="5025189" cy="9961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09097" y="1486569"/>
            <a:ext cx="3311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linear regression error.</a:t>
            </a:r>
          </a:p>
          <a:p>
            <a:endParaRPr lang="en-US" dirty="0" smtClean="0"/>
          </a:p>
          <a:p>
            <a:r>
              <a:rPr lang="en-US" dirty="0" smtClean="0"/>
              <a:t>Measures lack of fit of linear regression.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6" y="3654778"/>
            <a:ext cx="4465557" cy="105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76" y="4885799"/>
            <a:ext cx="2732061" cy="578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9649" y="5038530"/>
            <a:ext cx="53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 of squares, measures variability of response.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46" y="5464353"/>
            <a:ext cx="2693270" cy="1158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9858" y="5737112"/>
            <a:ext cx="531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Measures remaining variability after linear model is fit.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09097" y="4246566"/>
            <a:ext cx="331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Proportion of variance explained.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5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1003</Words>
  <Application>Microsoft Macintosh PowerPoint</Application>
  <PresentationFormat>On-screen Show (4:3)</PresentationFormat>
  <Paragraphs>132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Chapter 03 – Linear Regression</vt:lpstr>
      <vt:lpstr>Simple Linear Regression</vt:lpstr>
      <vt:lpstr>Residual Sum of Squares (RSS)</vt:lpstr>
      <vt:lpstr>RSS</vt:lpstr>
      <vt:lpstr>Population Regression Line</vt:lpstr>
      <vt:lpstr>Standard Error</vt:lpstr>
      <vt:lpstr>Confidence Intervals and Hypothesis Testing</vt:lpstr>
      <vt:lpstr>p-value and rejecting the null hypothesis</vt:lpstr>
      <vt:lpstr>Residual Standard Error (RSE) and R2</vt:lpstr>
      <vt:lpstr>Multiple Linear Regression</vt:lpstr>
      <vt:lpstr>Minimize RSS To Estimate Regression Coefficients</vt:lpstr>
      <vt:lpstr>Is there a relationship between response and predictors?</vt:lpstr>
      <vt:lpstr>F-statistic for comparing models</vt:lpstr>
      <vt:lpstr>Residual Standard Error for Multiple Linear Regression</vt:lpstr>
      <vt:lpstr>Qualitative Predictors (or Categorical Predictors) with 2 Levels</vt:lpstr>
      <vt:lpstr>Qualitative Predictor with 2 Levels: Alternate Coding Scheme</vt:lpstr>
      <vt:lpstr>More than 2 Levels for Qualitative (or Categorical) Predictors</vt:lpstr>
      <vt:lpstr>Interactions in Linear Models</vt:lpstr>
      <vt:lpstr>Interaction: Example for Quantitative Predictors</vt:lpstr>
      <vt:lpstr>Interaction: Between Quantitative and Qualitative Variable</vt:lpstr>
      <vt:lpstr>Interaction Between Income and Student Status</vt:lpstr>
      <vt:lpstr>Problems with Linear Regression</vt:lpstr>
      <vt:lpstr>1. Residual Plots and Nonlinearity</vt:lpstr>
      <vt:lpstr>2. Correlated Errors</vt:lpstr>
      <vt:lpstr>3. Non-Constant Variance of Error</vt:lpstr>
      <vt:lpstr>4. Outliers</vt:lpstr>
      <vt:lpstr>5. High Leverage Points</vt:lpstr>
      <vt:lpstr>6. Collinear Points</vt:lpstr>
      <vt:lpstr>RSS for as a function of values for betas for collinear predictors </vt:lpstr>
      <vt:lpstr>Linear Regression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03 – Linear Regression</dc:title>
  <dc:creator>Zia Khan</dc:creator>
  <cp:lastModifiedBy>Hector Corrada Bravo</cp:lastModifiedBy>
  <cp:revision>125</cp:revision>
  <dcterms:created xsi:type="dcterms:W3CDTF">2015-02-17T17:06:26Z</dcterms:created>
  <dcterms:modified xsi:type="dcterms:W3CDTF">2015-03-24T17:09:24Z</dcterms:modified>
</cp:coreProperties>
</file>